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1"/>
  </p:notesMasterIdLst>
  <p:sldIdLst>
    <p:sldId id="258" r:id="rId2"/>
    <p:sldId id="387" r:id="rId3"/>
    <p:sldId id="456" r:id="rId4"/>
    <p:sldId id="366" r:id="rId5"/>
    <p:sldId id="389" r:id="rId6"/>
    <p:sldId id="364" r:id="rId7"/>
    <p:sldId id="390" r:id="rId8"/>
    <p:sldId id="354" r:id="rId9"/>
    <p:sldId id="457" r:id="rId10"/>
    <p:sldId id="360" r:id="rId11"/>
    <p:sldId id="355" r:id="rId12"/>
    <p:sldId id="458" r:id="rId13"/>
    <p:sldId id="358" r:id="rId14"/>
    <p:sldId id="388" r:id="rId15"/>
    <p:sldId id="356" r:id="rId16"/>
    <p:sldId id="383" r:id="rId17"/>
    <p:sldId id="357" r:id="rId18"/>
    <p:sldId id="359" r:id="rId19"/>
    <p:sldId id="459" r:id="rId20"/>
    <p:sldId id="368" r:id="rId21"/>
    <p:sldId id="377" r:id="rId22"/>
    <p:sldId id="384" r:id="rId23"/>
    <p:sldId id="396" r:id="rId24"/>
    <p:sldId id="454" r:id="rId25"/>
    <p:sldId id="376" r:id="rId26"/>
    <p:sldId id="455" r:id="rId27"/>
    <p:sldId id="365" r:id="rId28"/>
    <p:sldId id="305" r:id="rId29"/>
    <p:sldId id="36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1F8F"/>
    <a:srgbClr val="A12B2F"/>
    <a:srgbClr val="007836"/>
    <a:srgbClr val="ECAA00"/>
    <a:srgbClr val="76777B"/>
    <a:srgbClr val="00609C"/>
    <a:srgbClr val="ECAC00"/>
    <a:srgbClr val="00A19C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7" autoAdjust="0"/>
    <p:restoredTop sz="96530" autoAdjust="0"/>
  </p:normalViewPr>
  <p:slideViewPr>
    <p:cSldViewPr snapToGrid="0" showGuides="1">
      <p:cViewPr varScale="1">
        <p:scale>
          <a:sx n="119" d="100"/>
          <a:sy n="119" d="100"/>
        </p:scale>
        <p:origin x="915" y="60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outlineViewPr>
    <p:cViewPr>
      <p:scale>
        <a:sx n="33" d="100"/>
        <a:sy n="33" d="100"/>
      </p:scale>
      <p:origin x="0" y="-20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29" y="3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2021-07-06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7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1241416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5.gif"/><Relationship Id="rId9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tiff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239282" y="1689100"/>
            <a:ext cx="4614729" cy="2706624"/>
          </a:xfrm>
        </p:spPr>
        <p:txBody>
          <a:bodyPr lIns="228600">
            <a:normAutofit/>
          </a:bodyPr>
          <a:lstStyle/>
          <a:p>
            <a:r>
              <a:rPr lang="en-US" sz="2400" dirty="0"/>
              <a:t>Programmable Infrastructure for Diverse, Scalable Learning at </a:t>
            </a:r>
            <a:r>
              <a:rPr lang="en-US" sz="2400" dirty="0" err="1"/>
              <a:t>Exascale</a:t>
            </a:r>
            <a:endParaRPr lang="en-US" sz="2400" dirty="0">
              <a:latin typeface="+mn-lt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drhgfdjhngngfmhgmghmghjmghfmf</a:t>
            </a:r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469900" y="4560087"/>
            <a:ext cx="2692871" cy="393700"/>
          </a:xfrm>
        </p:spPr>
        <p:txBody>
          <a:bodyPr>
            <a:normAutofit/>
          </a:bodyPr>
          <a:lstStyle/>
          <a:p>
            <a:r>
              <a:rPr lang="en-US" dirty="0"/>
              <a:t>Justin m Wozniak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5144687" cy="914400"/>
          </a:xfrm>
        </p:spPr>
        <p:txBody>
          <a:bodyPr>
            <a:normAutofit/>
          </a:bodyPr>
          <a:lstStyle/>
          <a:p>
            <a:r>
              <a:rPr lang="en-US" b="1" dirty="0"/>
              <a:t>and the CANDLE Team</a:t>
            </a:r>
            <a:br>
              <a:rPr lang="en-US" b="1" dirty="0"/>
            </a:br>
            <a:r>
              <a:rPr lang="en-US" b="1" dirty="0"/>
              <a:t>Data Science &amp; Learning Division</a:t>
            </a:r>
            <a:br>
              <a:rPr lang="en-US" b="1" dirty="0"/>
            </a:br>
            <a:r>
              <a:rPr lang="en-US" b="1" dirty="0"/>
              <a:t>Argonne National Laboratory</a:t>
            </a:r>
          </a:p>
          <a:p>
            <a:r>
              <a:rPr lang="en-US" b="1" dirty="0">
                <a:latin typeface="Inconsolata-dz" pitchFamily="49" charset="0"/>
              </a:rPr>
              <a:t>woz@anl.gov</a:t>
            </a:r>
          </a:p>
          <a:p>
            <a:endParaRPr lang="en-US" b="1" dirty="0">
              <a:latin typeface="Inconsolata-dz" pitchFamily="49" charset="0"/>
            </a:endParaRP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9"/>
          </p:nvPr>
        </p:nvSpPr>
        <p:spPr>
          <a:xfrm>
            <a:off x="469900" y="6094281"/>
            <a:ext cx="6604418" cy="5154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PASC					July 7, 2021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EXASCALE tools for scientific workflows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1" name="Picture 4" descr="EC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43" y="5056905"/>
            <a:ext cx="2075056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cygwin\home\wozniak\collab\CANDLE-Papers\2017\AMD\CANDLE-3.png">
            <a:extLst>
              <a:ext uri="{FF2B5EF4-FFF2-40B4-BE49-F238E27FC236}">
                <a16:creationId xmlns:a16="http://schemas.microsoft.com/office/drawing/2014/main" id="{964C8726-8E4B-4D8D-8D81-8D11B0B9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05" y="1785131"/>
            <a:ext cx="2820113" cy="2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CANDLE/Supervisor consists of several high-level workflows:</a:t>
            </a:r>
          </a:p>
          <a:p>
            <a:pPr lvl="1"/>
            <a:r>
              <a:rPr lang="en-US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dirty="0"/>
              <a:t>Distribute work across large computing infrastructure, manage progress</a:t>
            </a:r>
          </a:p>
          <a:p>
            <a:r>
              <a:rPr lang="en-US" dirty="0"/>
              <a:t>Underlying applications are Python programs that use Keras/TensorFlow</a:t>
            </a:r>
          </a:p>
          <a:p>
            <a:endParaRPr lang="en-US" dirty="0"/>
          </a:p>
          <a:p>
            <a:r>
              <a:rPr lang="en-US" dirty="0"/>
              <a:t>“User code” shown in </a:t>
            </a:r>
            <a:br>
              <a:rPr lang="en-US" dirty="0"/>
            </a:br>
            <a:r>
              <a:rPr lang="en-US" dirty="0"/>
              <a:t>blue</a:t>
            </a:r>
          </a:p>
          <a:p>
            <a:r>
              <a:rPr lang="en-US" dirty="0"/>
              <a:t>“Utilities” shown in </a:t>
            </a:r>
            <a:br>
              <a:rPr lang="en-US" dirty="0"/>
            </a:br>
            <a:r>
              <a:rPr lang="en-US" dirty="0"/>
              <a:t>white</a:t>
            </a:r>
          </a:p>
          <a:p>
            <a:r>
              <a:rPr lang="en-US" dirty="0"/>
              <a:t>New studies would be </a:t>
            </a:r>
            <a:br>
              <a:rPr lang="en-US" dirty="0"/>
            </a:br>
            <a:r>
              <a:rPr lang="en-US" dirty="0"/>
              <a:t>developed by </a:t>
            </a:r>
            <a:br>
              <a:rPr lang="en-US" dirty="0"/>
            </a:br>
            <a:r>
              <a:rPr lang="en-US" dirty="0"/>
              <a:t>modifying the blue</a:t>
            </a:r>
            <a:br>
              <a:rPr lang="en-US" dirty="0"/>
            </a:br>
            <a:r>
              <a:rPr lang="en-US" dirty="0"/>
              <a:t>sections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 descr="C:\cygwin\home\wozniak\collab\papers\candle\2019\CompBioMed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40" y="3450273"/>
            <a:ext cx="603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start with a test script</a:t>
            </a:r>
          </a:p>
          <a:p>
            <a:r>
              <a:rPr lang="en-US" dirty="0"/>
              <a:t>CFG scripts contain</a:t>
            </a:r>
            <a:br>
              <a:rPr lang="en-US" dirty="0"/>
            </a:br>
            <a:r>
              <a:rPr lang="en-US" dirty="0"/>
              <a:t>settings for a system</a:t>
            </a:r>
            <a:br>
              <a:rPr lang="en-US" dirty="0"/>
            </a:br>
            <a:r>
              <a:rPr lang="en-US" dirty="0"/>
              <a:t>or parameters for a </a:t>
            </a:r>
            <a:br>
              <a:rPr lang="en-US" dirty="0"/>
            </a:br>
            <a:r>
              <a:rPr lang="en-US" dirty="0"/>
              <a:t>given study </a:t>
            </a:r>
            <a:br>
              <a:rPr lang="en-US" dirty="0"/>
            </a:br>
            <a:r>
              <a:rPr lang="en-US" dirty="0"/>
              <a:t>(e.g., search space)</a:t>
            </a:r>
          </a:p>
          <a:p>
            <a:r>
              <a:rPr lang="en-US" dirty="0"/>
              <a:t>Reusable site settings</a:t>
            </a:r>
          </a:p>
          <a:p>
            <a:r>
              <a:rPr lang="en-US" dirty="0"/>
              <a:t>The workflow shell</a:t>
            </a:r>
            <a:br>
              <a:rPr lang="en-US" dirty="0"/>
            </a:br>
            <a:r>
              <a:rPr lang="en-US" dirty="0"/>
              <a:t>script sets up the run</a:t>
            </a:r>
          </a:p>
          <a:p>
            <a:r>
              <a:rPr lang="en-US" dirty="0"/>
              <a:t>Swift/T launches and </a:t>
            </a:r>
            <a:br>
              <a:rPr lang="en-US" dirty="0"/>
            </a:br>
            <a:r>
              <a:rPr lang="en-US" dirty="0"/>
              <a:t>manages the workflow</a:t>
            </a:r>
          </a:p>
          <a:p>
            <a:r>
              <a:rPr lang="en-US" dirty="0"/>
              <a:t>Reusable Model scripts</a:t>
            </a:r>
            <a:br>
              <a:rPr lang="en-US" dirty="0"/>
            </a:br>
            <a:r>
              <a:rPr lang="en-US" dirty="0"/>
              <a:t>set up each app run</a:t>
            </a:r>
          </a:p>
          <a:p>
            <a:r>
              <a:rPr lang="en-US" dirty="0"/>
              <a:t>The DL app uses </a:t>
            </a:r>
            <a:br>
              <a:rPr lang="en-US" dirty="0"/>
            </a:br>
            <a:r>
              <a:rPr lang="en-US" dirty="0"/>
              <a:t>Keras/TF plus CANDLE </a:t>
            </a:r>
            <a:br>
              <a:rPr lang="en-US" dirty="0"/>
            </a:br>
            <a:r>
              <a:rPr lang="en-US" dirty="0"/>
              <a:t>Python utilities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86" y="2049758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workflows</a:t>
            </a:r>
          </a:p>
        </p:txBody>
      </p:sp>
    </p:spTree>
    <p:extLst>
      <p:ext uri="{BB962C8B-B14F-4D97-AF65-F5344CB8AC3E}">
        <p14:creationId xmlns:p14="http://schemas.microsoft.com/office/powerpoint/2010/main" val="42614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robustness under noise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517" y="1697371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  = 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trials  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7" name="AutoShape 2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99994"/>
            <a:ext cx="3418317" cy="4906545"/>
          </a:xfrm>
        </p:spPr>
        <p:txBody>
          <a:bodyPr/>
          <a:lstStyle/>
          <a:p>
            <a:r>
              <a:rPr lang="en-US" dirty="0"/>
              <a:t>Simple parameter sweep- measure impact of bad data injection into NT3 model</a:t>
            </a:r>
          </a:p>
          <a:p>
            <a:r>
              <a:rPr lang="en-US" dirty="0"/>
              <a:t>Workflow script loops over range of noise levels and trials </a:t>
            </a:r>
          </a:p>
          <a:p>
            <a:r>
              <a:rPr lang="en-US" dirty="0"/>
              <a:t>Parallel loops expose all work to the system concurrently</a:t>
            </a:r>
          </a:p>
          <a:p>
            <a:r>
              <a:rPr lang="en-US" dirty="0"/>
              <a:t>JSON fragment is assembled with CANDLE hyperparameters </a:t>
            </a:r>
          </a:p>
          <a:p>
            <a:r>
              <a:rPr lang="en-US" dirty="0"/>
              <a:t>CANDLE </a:t>
            </a:r>
            <a:r>
              <a:rPr lang="en-US" b="1" dirty="0" err="1"/>
              <a:t>obj</a:t>
            </a:r>
            <a:r>
              <a:rPr lang="en-US" b="1" dirty="0"/>
              <a:t>() </a:t>
            </a:r>
            <a:r>
              <a:rPr lang="en-US" dirty="0"/>
              <a:t>function invokes the model scripts to run NT3</a:t>
            </a:r>
          </a:p>
          <a:p>
            <a:r>
              <a:rPr lang="en-US" dirty="0"/>
              <a:t>Resulting validation accuracy is simply printed to the screen</a:t>
            </a:r>
          </a:p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  <a:p>
            <a:endParaRPr lang="en-US" dirty="0"/>
          </a:p>
        </p:txBody>
      </p:sp>
      <p:pic>
        <p:nvPicPr>
          <p:cNvPr id="1029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439166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OPTIMIZATION?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Neural networks have a large number of possible configuration parameters, called </a:t>
            </a:r>
            <a:r>
              <a:rPr lang="en-US" sz="2000" i="1" dirty="0"/>
              <a:t>hyperparameters</a:t>
            </a:r>
          </a:p>
          <a:p>
            <a:pPr lvl="1"/>
            <a:r>
              <a:rPr lang="en-US" sz="2000" dirty="0"/>
              <a:t>Avoids collision with NN </a:t>
            </a:r>
            <a:r>
              <a:rPr lang="en-US" sz="2000" i="1" dirty="0"/>
              <a:t>weights</a:t>
            </a:r>
            <a:r>
              <a:rPr lang="en-US" sz="2000" dirty="0"/>
              <a:t>, which are sometimes called </a:t>
            </a:r>
            <a:r>
              <a:rPr lang="en-US" sz="2000" i="1" dirty="0"/>
              <a:t>parameters</a:t>
            </a:r>
            <a:endParaRPr lang="en-US" sz="2000" dirty="0"/>
          </a:p>
          <a:p>
            <a:r>
              <a:rPr lang="en-US" sz="2000" dirty="0"/>
              <a:t>Applying optimization can automate part of the design of the neural network</a:t>
            </a:r>
          </a:p>
          <a:p>
            <a:endParaRPr lang="en-US" sz="2000" dirty="0"/>
          </a:p>
          <a:p>
            <a:r>
              <a:rPr lang="en-US" sz="2000" dirty="0"/>
              <a:t>In the cancer Pilot 1 autoencoder shown, </a:t>
            </a:r>
            <a:br>
              <a:rPr lang="en-US" sz="2000" dirty="0"/>
            </a:br>
            <a:r>
              <a:rPr lang="en-US" sz="2000" dirty="0"/>
              <a:t>the system can determine</a:t>
            </a:r>
          </a:p>
          <a:p>
            <a:pPr lvl="1"/>
            <a:r>
              <a:rPr lang="en-US" sz="2000" dirty="0"/>
              <a:t>How many neurons to put in each layer</a:t>
            </a:r>
          </a:p>
          <a:p>
            <a:pPr lvl="1"/>
            <a:r>
              <a:rPr lang="en-US" sz="2000" dirty="0"/>
              <a:t>What activation function to use</a:t>
            </a:r>
          </a:p>
          <a:p>
            <a:pPr lvl="1"/>
            <a:r>
              <a:rPr lang="en-US" sz="2000" dirty="0"/>
              <a:t>What batch size to use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Hyperparameter optimization = HPO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05" t="8047" r="6484" b="7458"/>
          <a:stretch/>
        </p:blipFill>
        <p:spPr>
          <a:xfrm>
            <a:off x="5808016" y="3700923"/>
            <a:ext cx="3186917" cy="30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710"/>
            <a:ext cx="3148781" cy="4611061"/>
          </a:xfrm>
        </p:spPr>
        <p:txBody>
          <a:bodyPr/>
          <a:lstStyle/>
          <a:p>
            <a:r>
              <a:rPr lang="en-US" dirty="0"/>
              <a:t>Search for the best combination of hyperparameters for a given DL app- neuron counts, functions, etc.</a:t>
            </a:r>
          </a:p>
          <a:p>
            <a:r>
              <a:rPr lang="en-US" dirty="0"/>
              <a:t>Optimize for validation loss, a measure of error</a:t>
            </a:r>
          </a:p>
          <a:p>
            <a:r>
              <a:rPr lang="en-US" dirty="0"/>
              <a:t>Use an external R library to perform the optimization</a:t>
            </a:r>
          </a:p>
          <a:p>
            <a:r>
              <a:rPr lang="en-US" dirty="0"/>
              <a:t>Iteratively receive trial hyperparameters, evaluate them with the </a:t>
            </a:r>
            <a:r>
              <a:rPr lang="en-US" dirty="0" err="1"/>
              <a:t>obj</a:t>
            </a:r>
            <a:r>
              <a:rPr lang="en-US" dirty="0"/>
              <a:t>() function, return results</a:t>
            </a:r>
          </a:p>
          <a:p>
            <a:r>
              <a:rPr lang="en-US" dirty="0"/>
              <a:t>Algorithm terminates after convergence or iteration limit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50777" y="1663921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c 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(restart,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7" y="3938105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5119"/>
            <a:ext cx="8372901" cy="828948"/>
          </a:xfrm>
        </p:spPr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9995" y="4763451"/>
            <a:ext cx="6639030" cy="1524216"/>
          </a:xfrm>
        </p:spPr>
        <p:txBody>
          <a:bodyPr>
            <a:normAutofit/>
          </a:bodyPr>
          <a:lstStyle/>
          <a:p>
            <a:r>
              <a:rPr lang="en-US" sz="1500" dirty="0"/>
              <a:t>The core novel contributions of EMEWS are shown in green, these allow the Swift script to access a running </a:t>
            </a:r>
            <a:r>
              <a:rPr lang="en-US" sz="1500" b="1" dirty="0"/>
              <a:t>Model Exploration</a:t>
            </a:r>
            <a:r>
              <a:rPr lang="en-US" sz="1500" b="1" dirty="0">
                <a:solidFill>
                  <a:srgbClr val="000000"/>
                </a:solidFill>
              </a:rPr>
              <a:t> (ME)</a:t>
            </a:r>
            <a:r>
              <a:rPr lang="en-US" sz="1500" dirty="0"/>
              <a:t> algorithm, and create an </a:t>
            </a:r>
            <a:r>
              <a:rPr lang="en-US" sz="1500" b="1" dirty="0">
                <a:solidFill>
                  <a:srgbClr val="000000"/>
                </a:solidFill>
              </a:rPr>
              <a:t>inversion of control</a:t>
            </a:r>
            <a:r>
              <a:rPr lang="en-US" sz="1500" dirty="0"/>
              <a:t> </a:t>
            </a:r>
            <a:r>
              <a:rPr lang="en-US" sz="1500" b="1" dirty="0"/>
              <a:t>(</a:t>
            </a:r>
            <a:r>
              <a:rPr lang="en-US" sz="1500" b="1" dirty="0" err="1"/>
              <a:t>IoC</a:t>
            </a:r>
            <a:r>
              <a:rPr lang="en-US" sz="1500" b="1" dirty="0"/>
              <a:t>)</a:t>
            </a:r>
            <a:r>
              <a:rPr lang="en-US" sz="1500" dirty="0"/>
              <a:t> workflow</a:t>
            </a:r>
          </a:p>
          <a:p>
            <a:r>
              <a:rPr lang="en-US" sz="1500" dirty="0"/>
              <a:t>Both green and blue boxes accept</a:t>
            </a:r>
            <a:r>
              <a:rPr lang="en-US" sz="1500" b="1" dirty="0">
                <a:solidFill>
                  <a:srgbClr val="000000"/>
                </a:solidFill>
              </a:rPr>
              <a:t> existing multi-language code</a:t>
            </a:r>
          </a:p>
          <a:p>
            <a:r>
              <a:rPr lang="en-US" sz="1500" b="1" dirty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20" y="1230986"/>
            <a:ext cx="5321519" cy="3322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7" y="4147971"/>
            <a:ext cx="1008906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EMEWS: Extreme-scale model exploration workflows in Swift/T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071"/>
            <a:ext cx="8372901" cy="4491773"/>
          </a:xfrm>
        </p:spPr>
        <p:txBody>
          <a:bodyPr/>
          <a:lstStyle/>
          <a:p>
            <a:r>
              <a:rPr lang="en-US" dirty="0"/>
              <a:t>How do we couple complex model exploration algorithms with workflows?</a:t>
            </a:r>
          </a:p>
          <a:p>
            <a:pPr lvl="1"/>
            <a:r>
              <a:rPr lang="en-US" dirty="0"/>
              <a:t>Optimization, active learning, uncertainty quantification…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b="1" dirty="0">
                <a:solidFill>
                  <a:schemeClr val="tx1"/>
                </a:solidFill>
                <a:latin typeface="+mj-lt"/>
              </a:rPr>
              <a:t>http://emews.org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07523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51945" y="5763624"/>
            <a:ext cx="4316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From desktop to large-scale model exploration with Swift/T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Winter Simulation Conference 2016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051946" y="5763624"/>
            <a:ext cx="3874883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cygwin\home\wozniak\mcs\slides\2018\JLESC\queu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26" y="2264590"/>
            <a:ext cx="7138287" cy="32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INCREMENTAL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571"/>
            <a:ext cx="3900853" cy="1543230"/>
          </a:xfrm>
        </p:spPr>
        <p:txBody>
          <a:bodyPr/>
          <a:lstStyle/>
          <a:p>
            <a:r>
              <a:rPr lang="en-US" dirty="0"/>
              <a:t>Split up the training data into subsets, iteratively train on most remaining subsets.  </a:t>
            </a:r>
          </a:p>
          <a:p>
            <a:r>
              <a:rPr lang="en-US" dirty="0"/>
              <a:t>Weight sharing from one subset to the next (incremental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79164" y="3193890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void block,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9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03" y="3952567"/>
            <a:ext cx="6139041" cy="26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54" y="1428570"/>
            <a:ext cx="4418012" cy="1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2" y="2898459"/>
            <a:ext cx="2551470" cy="293452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for investigations into data quality and learning patterns</a:t>
            </a:r>
          </a:p>
          <a:p>
            <a:r>
              <a:rPr lang="en-US" dirty="0"/>
              <a:t>Could also boost performance by preventing overloading data ingest limits</a:t>
            </a:r>
          </a:p>
          <a:p>
            <a:r>
              <a:rPr lang="en-US" dirty="0"/>
              <a:t>Recursive calls define the datasets for train</a:t>
            </a:r>
          </a:p>
          <a:p>
            <a:r>
              <a:rPr lang="en-US" dirty="0"/>
              <a:t>Runs at large scale on Summit, ramp-up/down</a:t>
            </a:r>
          </a:p>
        </p:txBody>
      </p:sp>
    </p:spTree>
    <p:extLst>
      <p:ext uri="{BB962C8B-B14F-4D97-AF65-F5344CB8AC3E}">
        <p14:creationId xmlns:p14="http://schemas.microsoft.com/office/powerpoint/2010/main" val="27495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details</a:t>
            </a:r>
          </a:p>
        </p:txBody>
      </p:sp>
    </p:spTree>
    <p:extLst>
      <p:ext uri="{BB962C8B-B14F-4D97-AF65-F5344CB8AC3E}">
        <p14:creationId xmlns:p14="http://schemas.microsoft.com/office/powerpoint/2010/main" val="16142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58969"/>
            <a:ext cx="8372901" cy="759648"/>
          </a:xfrm>
        </p:spPr>
        <p:txBody>
          <a:bodyPr/>
          <a:lstStyle/>
          <a:p>
            <a:r>
              <a:rPr lang="en-US"/>
              <a:t>CANDLE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110463"/>
            <a:ext cx="8372901" cy="4949727"/>
          </a:xfrm>
        </p:spPr>
        <p:txBody>
          <a:bodyPr/>
          <a:lstStyle/>
          <a:p>
            <a:r>
              <a:rPr lang="en-US" sz="2400" dirty="0"/>
              <a:t>CANDLE (PI: Rick Stevens) is an Argonne led multi-DOE lab collaboration developing a suite of software to support scalable deep learning for cancer applications on DOE supercomputing resources</a:t>
            </a:r>
          </a:p>
          <a:p>
            <a:r>
              <a:rPr lang="en-US" sz="2400" dirty="0"/>
              <a:t>Funded by the DOE </a:t>
            </a:r>
            <a:r>
              <a:rPr lang="en-US" sz="2400" dirty="0" err="1"/>
              <a:t>Exascale</a:t>
            </a:r>
            <a:r>
              <a:rPr lang="en-US" sz="2400" dirty="0"/>
              <a:t> Computing Project</a:t>
            </a:r>
          </a:p>
          <a:p>
            <a:r>
              <a:rPr lang="en-US" sz="2400" dirty="0"/>
              <a:t>Developing implementations of </a:t>
            </a:r>
            <a:r>
              <a:rPr lang="en-US" sz="2400" b="1" dirty="0"/>
              <a:t>deep neural networks </a:t>
            </a:r>
            <a:r>
              <a:rPr lang="en-US" sz="2400" dirty="0"/>
              <a:t>on targeted problems related to the three core DOE-NCI Joint Design of Advanced Computing Solutions for Cancer (JDACS4C) pilot projects</a:t>
            </a:r>
          </a:p>
          <a:p>
            <a:r>
              <a:rPr lang="en-US" sz="2400" dirty="0"/>
              <a:t>GitHub: </a:t>
            </a:r>
            <a:br>
              <a:rPr lang="en-US" sz="2400" dirty="0"/>
            </a:br>
            <a:r>
              <a:rPr lang="en-US" sz="2000" dirty="0"/>
              <a:t>http://github.com/ECP-CANDLE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23" y="4304465"/>
            <a:ext cx="2820113" cy="2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84"/>
          <p:cNvSpPr>
            <a:spLocks noGrp="1"/>
          </p:cNvSpPr>
          <p:nvPr>
            <p:ph idx="1"/>
          </p:nvPr>
        </p:nvSpPr>
        <p:spPr>
          <a:xfrm>
            <a:off x="337558" y="1826520"/>
            <a:ext cx="5490228" cy="4075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kern="0" dirty="0">
                <a:solidFill>
                  <a:srgbClr val="1B1B1B"/>
                </a:solidFill>
                <a:ea typeface="ＭＳ Ｐゴシック" charset="-128"/>
              </a:rPr>
              <a:t>Write site-independent scripts, translates to MPI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kern="0" dirty="0">
                <a:solidFill>
                  <a:srgbClr val="1B1B1B"/>
                </a:solidFill>
                <a:ea typeface="ＭＳ Ｐゴシック" charset="-128"/>
              </a:rPr>
              <a:t>Automatic task parallelization and data movement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kern="0" dirty="0">
                <a:solidFill>
                  <a:srgbClr val="1B1B1B"/>
                </a:solidFill>
                <a:ea typeface="ＭＳ Ｐゴシック" charset="-128"/>
              </a:rPr>
              <a:t>Invoke native code, script fragments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kern="0" dirty="0">
                <a:solidFill>
                  <a:srgbClr val="1B1B1B"/>
                </a:solidFill>
                <a:ea typeface="ＭＳ Ｐゴシック" charset="-128"/>
              </a:rPr>
              <a:t>Rapidly subdivide large partitions for </a:t>
            </a:r>
            <a:br>
              <a:rPr lang="en-US" kern="0" dirty="0">
                <a:solidFill>
                  <a:srgbClr val="1B1B1B"/>
                </a:solidFill>
                <a:ea typeface="ＭＳ Ｐゴシック" charset="-128"/>
              </a:rPr>
            </a:br>
            <a:r>
              <a:rPr lang="en-US" kern="0" dirty="0">
                <a:solidFill>
                  <a:srgbClr val="1B1B1B"/>
                </a:solidFill>
                <a:ea typeface="ＭＳ Ｐゴシック" charset="-128"/>
              </a:rPr>
              <a:t>MPI jobs in multiple ways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Swift/T: Enabling high-performance Scripted workflows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Supports tasks written in many languages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6206" y="2842270"/>
            <a:ext cx="1397175" cy="1256937"/>
            <a:chOff x="863065" y="3200017"/>
            <a:chExt cx="1933008" cy="1738987"/>
          </a:xfrm>
        </p:grpSpPr>
        <p:sp>
          <p:nvSpPr>
            <p:cNvPr id="45" name="Rectangle 44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Swift/T control process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388074" y="3044779"/>
            <a:ext cx="2588630" cy="2313244"/>
            <a:chOff x="3200400" y="3200400"/>
            <a:chExt cx="3581400" cy="3200400"/>
          </a:xfrm>
        </p:grpSpPr>
        <p:sp>
          <p:nvSpPr>
            <p:cNvPr id="66" name="Rectangle 65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ounded Rectangle 68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72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6277919" y="2934625"/>
            <a:ext cx="2588630" cy="2313244"/>
            <a:chOff x="3200400" y="3200400"/>
            <a:chExt cx="3581400" cy="3200400"/>
          </a:xfrm>
        </p:grpSpPr>
        <p:sp>
          <p:nvSpPr>
            <p:cNvPr id="59" name="Rectangle 58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0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ounded Rectangle 61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65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/>
          <p:cNvSpPr/>
          <p:nvPr/>
        </p:nvSpPr>
        <p:spPr>
          <a:xfrm>
            <a:off x="6167765" y="2824470"/>
            <a:ext cx="2588630" cy="231324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317258" y="3367560"/>
            <a:ext cx="550772" cy="526643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69194" y="3367560"/>
            <a:ext cx="622449" cy="526643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709776" y="3367560"/>
            <a:ext cx="959885" cy="526643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Fortran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5626379" y="3442585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>
            <a:off x="5626380" y="3637045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5718563" y="3738201"/>
            <a:ext cx="837922" cy="522979"/>
            <a:chOff x="5181926" y="5559107"/>
            <a:chExt cx="745191" cy="522978"/>
          </a:xfrm>
        </p:grpSpPr>
        <p:sp>
          <p:nvSpPr>
            <p:cNvPr id="76" name="Oval 75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81926" y="5577647"/>
              <a:ext cx="74519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charset="0"/>
                  <a:ea typeface="MS PGothic" pitchFamily="34" charset="-128"/>
                </a:rPr>
                <a:t>MPI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317259" y="2919025"/>
            <a:ext cx="23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Swift/T worker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21661" y="3535346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6380702" y="3981092"/>
            <a:ext cx="2268847" cy="11019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touque.ca/EC/ICS2O/students/2010-09/ICS2O7B/RabS/Java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89" y="4010177"/>
            <a:ext cx="563082" cy="10321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ttps://res.cloudinary.com/skillsmatter/image/upload/v1453975328/oceuc8zbcqibbhmxk9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3" y="4171870"/>
            <a:ext cx="514048" cy="76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38" y="4513049"/>
            <a:ext cx="804446" cy="5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cygwin\home\justin\ATPESC_2013-08-06\part11-swift-py-r\slides\R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0" y="4048344"/>
            <a:ext cx="804446" cy="4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cygwin\home\justin\exm\papers\PyHPC_2013\plots\python-bw-ra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2" y="3722219"/>
            <a:ext cx="4298767" cy="223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158439" y="4752029"/>
            <a:ext cx="258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64K cores of Blue Waters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2 billion Python tasks</a:t>
            </a:r>
            <a:b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</a:b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14 million Pythons/s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114370" y="5755926"/>
            <a:ext cx="3862334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14371" y="5858479"/>
            <a:ext cx="3666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Swift/T: Scalable data flow programming for distributed-memory task-parallel applications</a:t>
            </a:r>
            <a:b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CCGrid 2013.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35733" y="6039483"/>
            <a:ext cx="2271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spack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stc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pic>
        <p:nvPicPr>
          <p:cNvPr id="5" name="Picture 2" descr="C:\cygwin\home\wozniak\mcs\slides\2018\Parsl\RD1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748" y="1303930"/>
            <a:ext cx="1114956" cy="130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944" y="1455497"/>
            <a:ext cx="1936832" cy="10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324302" y="6472319"/>
            <a:ext cx="46570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install -c lightsource2-tag swift-t  </a:t>
            </a:r>
          </a:p>
        </p:txBody>
      </p:sp>
    </p:spTree>
    <p:extLst>
      <p:ext uri="{BB962C8B-B14F-4D97-AF65-F5344CB8AC3E}">
        <p14:creationId xmlns:p14="http://schemas.microsoft.com/office/powerpoint/2010/main" val="27534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Dynamic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 MPI library for master-worker </a:t>
            </a:r>
            <a:br>
              <a:rPr lang="en-US" sz="2000" dirty="0"/>
            </a:br>
            <a:r>
              <a:rPr lang="en-US" sz="2000" dirty="0"/>
              <a:t>workloads in C</a:t>
            </a:r>
          </a:p>
          <a:p>
            <a:r>
              <a:rPr lang="en-US" sz="2000" dirty="0"/>
              <a:t>Uses a variable-size, scalable </a:t>
            </a:r>
            <a:br>
              <a:rPr lang="en-US" sz="2000" dirty="0"/>
            </a:br>
            <a:r>
              <a:rPr lang="en-US" sz="2000" dirty="0"/>
              <a:t>network of servers</a:t>
            </a:r>
          </a:p>
          <a:p>
            <a:r>
              <a:rPr lang="en-US" sz="2000" dirty="0"/>
              <a:t>Servers implement </a:t>
            </a:r>
            <a:br>
              <a:rPr lang="en-US" sz="2000" dirty="0"/>
            </a:br>
            <a:r>
              <a:rPr lang="en-US" sz="2000" dirty="0"/>
              <a:t>work-stealing</a:t>
            </a:r>
          </a:p>
          <a:p>
            <a:r>
              <a:rPr lang="en-US" sz="2000" dirty="0"/>
              <a:t>The work unit is a byte array</a:t>
            </a:r>
          </a:p>
          <a:p>
            <a:r>
              <a:rPr lang="en-US" sz="2000" dirty="0"/>
              <a:t>Optional work priorities, targets, types</a:t>
            </a:r>
          </a:p>
          <a:p>
            <a:endParaRPr lang="en-US" sz="2000" dirty="0"/>
          </a:p>
          <a:p>
            <a:r>
              <a:rPr lang="en-US" sz="2000" dirty="0"/>
              <a:t>For Swift/T, we added:</a:t>
            </a:r>
          </a:p>
          <a:p>
            <a:pPr lvl="1"/>
            <a:r>
              <a:rPr lang="en-US" dirty="0"/>
              <a:t>Server-stored data</a:t>
            </a:r>
          </a:p>
          <a:p>
            <a:pPr lvl="1"/>
            <a:r>
              <a:rPr lang="en-US" dirty="0"/>
              <a:t>Data-dependent execution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ADLB for short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2" descr="http://www.anl.gov/sites/anl.gov/files/styles/default_hero/public/adlb.png?itok=eGyc1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93" y="1679120"/>
            <a:ext cx="416242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82933" y="3571781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masters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6258" y="130978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1261" y="572226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Lusk et al.  </a:t>
            </a: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scalability, less pain: A simple programming model and its implementation for extreme computing. 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SciDAC Review 17, 2010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71260" y="5722262"/>
            <a:ext cx="4362773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The Message Passing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Programming model used on large supercomputers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Can run on many networks, including sockets, or shared memory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Standard API for C and Fortran; other languages have working implementations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Contains communication calls for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Point-to-point (send/</a:t>
            </a:r>
            <a:r>
              <a:rPr lang="en-US" dirty="0" err="1">
                <a:solidFill>
                  <a:srgbClr val="000000"/>
                </a:solidFill>
              </a:rPr>
              <a:t>recv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Collectives (broadcast, reduce, etc.)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Interesting concepts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Communicators: collections of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communicating processing and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 context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Data types: Language-independent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data marshaling scheme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MPI Forum Meeting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9433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mcs.anl.gov/research/projects/perfvis/software/viewers/jumpshot-4/openmpi_4_4_proct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4267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9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tasks in CANDLE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877795"/>
            <a:ext cx="8372901" cy="876063"/>
          </a:xfrm>
        </p:spPr>
        <p:txBody>
          <a:bodyPr/>
          <a:lstStyle/>
          <a:p>
            <a:r>
              <a:rPr lang="en-US" dirty="0"/>
              <a:t>Model parallelism: running the same network across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Complex concurrency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531" y="2383497"/>
            <a:ext cx="8372901" cy="3968279"/>
          </a:xfrm>
          <a:prstGeom prst="rect">
            <a:avLst/>
          </a:prstGeom>
        </p:spPr>
        <p:txBody>
          <a:bodyPr vert="horz" lIns="0" tIns="0" rIns="0" bIns="45720" numCol="2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Library approach:</a:t>
            </a:r>
          </a:p>
          <a:p>
            <a:pPr lvl="1"/>
            <a:r>
              <a:rPr lang="en-US" dirty="0"/>
              <a:t>Use Swift/T @par syntax</a:t>
            </a:r>
          </a:p>
          <a:p>
            <a:pPr lvl="1"/>
            <a:r>
              <a:rPr lang="en-US" dirty="0"/>
              <a:t>Uses MPI 3 to dynamically create communicator from group</a:t>
            </a:r>
          </a:p>
          <a:p>
            <a:pPr lvl="1"/>
            <a:r>
              <a:rPr lang="en-US" dirty="0"/>
              <a:t>User task library accepts communicator via function input</a:t>
            </a:r>
          </a:p>
          <a:p>
            <a:pPr lvl="1"/>
            <a:r>
              <a:rPr lang="en-US" dirty="0"/>
              <a:t>Approach developed for other scientific computing cases, LAMMPS, NAMD, DIY, etc.</a:t>
            </a:r>
          </a:p>
          <a:p>
            <a:pPr lvl="1"/>
            <a:r>
              <a:rPr lang="en-US" dirty="0"/>
              <a:t>Have patched Horovod library</a:t>
            </a:r>
          </a:p>
          <a:p>
            <a:pPr lvl="1"/>
            <a:r>
              <a:rPr lang="en-US" dirty="0"/>
              <a:t>Should work with LBANN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MPI_Launch</a:t>
            </a:r>
            <a:r>
              <a:rPr lang="en-US" b="1" dirty="0"/>
              <a:t> approach</a:t>
            </a:r>
          </a:p>
          <a:p>
            <a:pPr lvl="1"/>
            <a:r>
              <a:rPr lang="en-US" dirty="0"/>
              <a:t>Use Swift/T launch() function</a:t>
            </a:r>
          </a:p>
          <a:p>
            <a:pPr lvl="1"/>
            <a:r>
              <a:rPr lang="en-US" dirty="0"/>
              <a:t>Creates MPI 3 group</a:t>
            </a:r>
          </a:p>
          <a:p>
            <a:pPr lvl="1"/>
            <a:r>
              <a:rPr lang="en-US" dirty="0"/>
              <a:t>Launches </a:t>
            </a:r>
            <a:r>
              <a:rPr lang="en-US" dirty="0" err="1"/>
              <a:t>mpiexec</a:t>
            </a:r>
            <a:r>
              <a:rPr lang="en-US" dirty="0"/>
              <a:t> on those resources, creating a new MPI_COMM_WORLD and separate processes (fault tolerance)</a:t>
            </a:r>
          </a:p>
          <a:p>
            <a:pPr lvl="1"/>
            <a:r>
              <a:rPr lang="en-US" dirty="0"/>
              <a:t>Works on clusters and Cray</a:t>
            </a:r>
          </a:p>
          <a:p>
            <a:pPr lvl="1"/>
            <a:r>
              <a:rPr lang="en-US" dirty="0"/>
              <a:t>Would work with unmodified Horovod or LBANN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 Interaction: CODAR, CANDLE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1" y="5275163"/>
            <a:ext cx="1771239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307975" y="-9906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73" y="5275163"/>
            <a:ext cx="1683521" cy="14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4"/>
            <a:ext cx="4232366" cy="4871721"/>
          </a:xfrm>
        </p:spPr>
        <p:txBody>
          <a:bodyPr/>
          <a:lstStyle/>
          <a:p>
            <a:r>
              <a:rPr lang="en-US" b="1" dirty="0"/>
              <a:t>CANDLE </a:t>
            </a:r>
            <a:r>
              <a:rPr lang="en-US" dirty="0"/>
              <a:t>workflows produce a great number of medium-sized ML models</a:t>
            </a:r>
          </a:p>
          <a:p>
            <a:r>
              <a:rPr lang="en-US" b="1" dirty="0"/>
              <a:t>Goal:</a:t>
            </a:r>
            <a:r>
              <a:rPr lang="en-US" dirty="0"/>
              <a:t> Cache these on compute node storage for </a:t>
            </a:r>
            <a:r>
              <a:rPr lang="en-US" i="1" dirty="0"/>
              <a:t>possible</a:t>
            </a:r>
            <a:r>
              <a:rPr lang="en-US" dirty="0"/>
              <a:t> later use. Need to flush to global FS before end of run, but many models will be discarded</a:t>
            </a:r>
          </a:p>
          <a:p>
            <a:r>
              <a:rPr lang="en-US" b="1" dirty="0"/>
              <a:t>Approach:</a:t>
            </a:r>
            <a:r>
              <a:rPr lang="en-US" dirty="0"/>
              <a:t> Integrated Swift/T workflow system used in CANDLE with DataSpaces client</a:t>
            </a:r>
          </a:p>
          <a:p>
            <a:r>
              <a:rPr lang="en-US" dirty="0"/>
              <a:t>Provide an opportunity for workflow-based data analysis and I/O reduction</a:t>
            </a:r>
          </a:p>
          <a:p>
            <a:r>
              <a:rPr lang="en-US" dirty="0"/>
              <a:t>Demonstrate the utility of node-local storage for complex workflows</a:t>
            </a:r>
            <a:br>
              <a:rPr lang="en-US" dirty="0"/>
            </a:br>
            <a:endParaRPr lang="en-US" dirty="0"/>
          </a:p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Scaling deep learning for cancer with </a:t>
            </a:r>
            <a:b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advanced workflow storage integration.  </a:t>
            </a:r>
            <a:b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MLHPC @ SC 2018. 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014211" y="1761344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Swift/T training workflow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32356" y="2273510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CANDLE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benchmark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61070" y="2945567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TensorFlow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39920" y="2273510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CANDLE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60722" y="279816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TensorFlow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09705" y="2437526"/>
            <a:ext cx="589238" cy="210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60987" y="2092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5014211" y="4504543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014211" y="3893694"/>
            <a:ext cx="3964898" cy="47219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DataSpaces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5332752" y="3582648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21" name="Elbow Connector 20"/>
          <p:cNvCxnSpPr>
            <a:stCxn id="12" idx="2"/>
            <a:endCxn id="19" idx="0"/>
          </p:cNvCxnSpPr>
          <p:nvPr/>
        </p:nvCxnSpPr>
        <p:spPr>
          <a:xfrm rot="16200000" flipH="1">
            <a:off x="6124494" y="3261369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9" idx="3"/>
            <a:endCxn id="15" idx="2"/>
          </p:cNvCxnSpPr>
          <p:nvPr/>
        </p:nvCxnSpPr>
        <p:spPr>
          <a:xfrm flipV="1">
            <a:off x="7558791" y="3187907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0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5DD46-EFB9-4830-BE13-8F79451AB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03193"/>
            <a:ext cx="4591538" cy="4422776"/>
          </a:xfrm>
        </p:spPr>
        <p:txBody>
          <a:bodyPr/>
          <a:lstStyle/>
          <a:p>
            <a:r>
              <a:rPr lang="en-US" dirty="0"/>
              <a:t>CANDLE workflows call Keras or other deep learning engines via the </a:t>
            </a:r>
            <a:r>
              <a:rPr lang="en-US" dirty="0" err="1"/>
              <a:t>candle_model</a:t>
            </a:r>
            <a:r>
              <a:rPr lang="en-US" dirty="0"/>
              <a:t>() workflow function</a:t>
            </a:r>
          </a:p>
          <a:p>
            <a:r>
              <a:rPr lang="en-US" dirty="0"/>
              <a:t>The model receives a set of hyperparameters, which specify the neural network and also other settings</a:t>
            </a:r>
          </a:p>
          <a:p>
            <a:r>
              <a:rPr lang="en-US" dirty="0"/>
              <a:t>New settings provide high-level controls over when to restart, when to checkpoint, how to checkpoint, and how long to retain old checkpoints</a:t>
            </a:r>
          </a:p>
          <a:p>
            <a:r>
              <a:rPr lang="en-US" dirty="0"/>
              <a:t>Available checkpoint settings include intervals and loss metrics, with or without checksums, with automatic naming</a:t>
            </a:r>
          </a:p>
          <a:p>
            <a:r>
              <a:rPr lang="en-US" dirty="0"/>
              <a:t>Available checkpoint retention settings include intervals and simple counts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FA0CC-C0E2-4FFB-A855-3B8441969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116686"/>
            <a:ext cx="8372901" cy="499715"/>
          </a:xfrm>
        </p:spPr>
        <p:txBody>
          <a:bodyPr/>
          <a:lstStyle/>
          <a:p>
            <a:r>
              <a:rPr lang="en-US" dirty="0" err="1"/>
              <a:t>ckpt_keras_utils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High-level checkpoint/restart policy controls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D4E2E-AE8D-40B7-8F20-6662B9DAE3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73B90A-BC9F-4F3F-AF87-E6633FBF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73" y="1074615"/>
            <a:ext cx="3065692" cy="5783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87838-AAA3-4171-BD97-7266AA37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797"/>
            <a:ext cx="8372901" cy="8289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CANDLE Checkpointing library</a:t>
            </a:r>
          </a:p>
        </p:txBody>
      </p:sp>
    </p:spTree>
    <p:extLst>
      <p:ext uri="{BB962C8B-B14F-4D97-AF65-F5344CB8AC3E}">
        <p14:creationId xmlns:p14="http://schemas.microsoft.com/office/powerpoint/2010/main" val="24365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696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rapid prototyping via massive parallelism for new workflows</a:t>
            </a:r>
          </a:p>
          <a:p>
            <a:endParaRPr lang="en-US" dirty="0"/>
          </a:p>
          <a:p>
            <a:r>
              <a:rPr lang="en-US" dirty="0"/>
              <a:t>Quickly scale new methods from Python notebooks to supercomputers</a:t>
            </a:r>
          </a:p>
          <a:p>
            <a:endParaRPr lang="en-US" dirty="0"/>
          </a:p>
          <a:p>
            <a:r>
              <a:rPr lang="en-US" dirty="0"/>
              <a:t>Support quick ‘what if’ scenario evaluation for a range of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89273" y="395793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42111" y="395793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91175" y="395793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Cancer</a:t>
            </a:r>
            <a:b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4859" y="456072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80225" y="472600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endParaRPr lang="en-US" dirty="0"/>
          </a:p>
          <a:p>
            <a:r>
              <a:rPr lang="en-US" sz="1400" dirty="0"/>
              <a:t>This research was supported by the Exascale Computing Project (17-SC-20-SC), a joint project of the U.S. Department of Energy’s Office of Science and National Nuclear Security Administration, responsible for delivering a capable exascale ecosystem, including software, applications, and hardware technology, to support the nation’s exascale computing imperative.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1007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CANDLE: Application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high performance tools and techniques</a:t>
            </a:r>
            <a:br>
              <a:rPr lang="en-US" dirty="0"/>
            </a:br>
            <a:r>
              <a:rPr lang="en-US" dirty="0"/>
              <a:t>to partners in cancer research</a:t>
            </a:r>
          </a:p>
          <a:p>
            <a:endParaRPr lang="en-US" dirty="0"/>
          </a:p>
          <a:p>
            <a:r>
              <a:rPr lang="en-US" dirty="0"/>
              <a:t>Achieve and demonstrate utility of exascale </a:t>
            </a:r>
            <a:br>
              <a:rPr lang="en-US" dirty="0"/>
            </a:br>
            <a:r>
              <a:rPr lang="en-US" dirty="0"/>
              <a:t>hardware on cancer problems</a:t>
            </a:r>
          </a:p>
          <a:p>
            <a:endParaRPr lang="en-US" dirty="0"/>
          </a:p>
          <a:p>
            <a:r>
              <a:rPr lang="en-US" dirty="0"/>
              <a:t>Focus on “Benchmarks”</a:t>
            </a:r>
            <a:br>
              <a:rPr lang="en-US" dirty="0"/>
            </a:br>
            <a:r>
              <a:rPr lang="en-US" dirty="0"/>
              <a:t>developed by other projects</a:t>
            </a:r>
            <a:br>
              <a:rPr lang="en-US" dirty="0"/>
            </a:br>
            <a:r>
              <a:rPr lang="en-US" dirty="0"/>
              <a:t>(some same personnel)</a:t>
            </a:r>
          </a:p>
          <a:p>
            <a:endParaRPr lang="en-US" dirty="0"/>
          </a:p>
          <a:p>
            <a:r>
              <a:rPr lang="en-US" dirty="0"/>
              <a:t>Apply extreme parallelism</a:t>
            </a:r>
            <a:br>
              <a:rPr lang="en-US" dirty="0"/>
            </a:br>
            <a:r>
              <a:rPr lang="en-US" dirty="0"/>
              <a:t>to application-level 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5360" y="1926565"/>
            <a:ext cx="2650957" cy="1513751"/>
            <a:chOff x="5227991" y="3450498"/>
            <a:chExt cx="3048000" cy="2470392"/>
          </a:xfrm>
        </p:grpSpPr>
        <p:sp>
          <p:nvSpPr>
            <p:cNvPr id="7" name="Curved Down Arrow 6"/>
            <p:cNvSpPr/>
            <p:nvPr/>
          </p:nvSpPr>
          <p:spPr>
            <a:xfrm rot="19782540" flipH="1" flipV="1">
              <a:off x="6523878" y="5124108"/>
              <a:ext cx="1738320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rot="19782540">
              <a:off x="5312256" y="3551708"/>
              <a:ext cx="1696113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27991" y="3581400"/>
              <a:ext cx="3048000" cy="2151380"/>
              <a:chOff x="4996047" y="3416300"/>
              <a:chExt cx="3389864" cy="239268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610119" y="3416300"/>
                <a:ext cx="1775792" cy="1554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45705" rIns="0" bIns="45705" rtlCol="0" anchor="ctr"/>
              <a:lstStyle/>
              <a:p>
                <a:pPr algn="ctr"/>
                <a:r>
                  <a:rPr lang="en-US" sz="14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NCI</a:t>
                </a:r>
              </a:p>
              <a:p>
                <a:pPr algn="ctr"/>
                <a:r>
                  <a:rPr lang="en-US" sz="1100" dirty="0"/>
                  <a:t>National </a:t>
                </a:r>
                <a:br>
                  <a:rPr lang="en-US" sz="1100" dirty="0"/>
                </a:br>
                <a:r>
                  <a:rPr lang="en-US" sz="1100" dirty="0"/>
                  <a:t>Cancer </a:t>
                </a:r>
                <a:br>
                  <a:rPr lang="en-US" sz="1100" dirty="0"/>
                </a:br>
                <a:r>
                  <a:rPr lang="en-US" sz="1100" dirty="0"/>
                  <a:t>Institute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996047" y="4254500"/>
                <a:ext cx="1799975" cy="1554480"/>
              </a:xfrm>
              <a:prstGeom prst="ellipse">
                <a:avLst/>
              </a:prstGeom>
              <a:solidFill>
                <a:srgbClr val="69BE28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tIns="45705" rIns="0" bIns="0" rtlCol="0" anchor="ctr"/>
              <a:lstStyle/>
              <a:p>
                <a:pPr algn="ctr"/>
                <a:r>
                  <a:rPr lang="en-US" sz="16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DOE</a:t>
                </a:r>
              </a:p>
              <a:p>
                <a:pPr algn="ctr"/>
                <a:r>
                  <a:rPr lang="en-US" sz="1100" dirty="0"/>
                  <a:t>Department</a:t>
                </a:r>
              </a:p>
              <a:p>
                <a:pPr algn="ctr"/>
                <a:r>
                  <a:rPr lang="en-US" sz="1100" dirty="0"/>
                  <a:t>of Energy</a:t>
                </a:r>
              </a:p>
              <a:p>
                <a:pPr algn="ctr"/>
                <a:endParaRPr lang="en-US" sz="9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6952332" y="4979113"/>
              <a:ext cx="1210487" cy="941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Cancer driving </a:t>
              </a:r>
              <a:br>
                <a:rPr lang="en-US" sz="1050" dirty="0"/>
              </a:br>
              <a:r>
                <a:rPr lang="en-US" sz="1050" dirty="0"/>
                <a:t>computing </a:t>
              </a:r>
              <a:br>
                <a:rPr lang="en-US" sz="1050" dirty="0"/>
              </a:br>
              <a:r>
                <a:rPr lang="en-US" sz="1050" dirty="0"/>
                <a:t>advances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05339" y="3450498"/>
              <a:ext cx="1377157" cy="94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Exascale </a:t>
              </a:r>
            </a:p>
            <a:p>
              <a:pPr algn="ctr"/>
              <a:r>
                <a:rPr lang="en-US" sz="1050" dirty="0"/>
                <a:t>technologies</a:t>
              </a:r>
              <a:br>
                <a:rPr lang="en-US" sz="1050" dirty="0"/>
              </a:br>
              <a:r>
                <a:rPr lang="en-US" sz="1050" dirty="0"/>
                <a:t>driving advances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A18088B-DCD5-874E-883C-918971627C50}"/>
              </a:ext>
            </a:extLst>
          </p:cNvPr>
          <p:cNvSpPr/>
          <p:nvPr/>
        </p:nvSpPr>
        <p:spPr>
          <a:xfrm>
            <a:off x="4499953" y="5575636"/>
            <a:ext cx="4341403" cy="6942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Molecular Domain </a:t>
            </a:r>
            <a:r>
              <a:rPr lang="en-US" sz="1400" dirty="0">
                <a:solidFill>
                  <a:schemeClr val="tx1"/>
                </a:solidFill>
              </a:rPr>
              <a:t>– Multiscale biological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Models for RAS-RAS complex interactions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Insight into RAS related cancers</a:t>
            </a:r>
          </a:p>
          <a:p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DA0FD2-22E0-E14D-96FA-E3F4AE5EBF01}"/>
              </a:ext>
            </a:extLst>
          </p:cNvPr>
          <p:cNvSpPr/>
          <p:nvPr/>
        </p:nvSpPr>
        <p:spPr>
          <a:xfrm>
            <a:off x="3772948" y="5575636"/>
            <a:ext cx="721540" cy="69421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58F6B0-1FB2-1540-8BBD-3C96FA976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88" y="5647745"/>
            <a:ext cx="572309" cy="6816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86C2EB-DA79-784A-93F0-F52ABB41CDC8}"/>
              </a:ext>
            </a:extLst>
          </p:cNvPr>
          <p:cNvSpPr/>
          <p:nvPr/>
        </p:nvSpPr>
        <p:spPr>
          <a:xfrm>
            <a:off x="4472270" y="4701765"/>
            <a:ext cx="4341403" cy="71775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Pre-clinical Domain </a:t>
            </a:r>
            <a:r>
              <a:rPr lang="en-US" sz="1400" dirty="0">
                <a:solidFill>
                  <a:schemeClr val="tx1"/>
                </a:solidFill>
              </a:rPr>
              <a:t>– Improved predictive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Computational/hybrid predictive models of drug response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Improved experimental 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15611-EABE-2D4A-9AC9-5B3C133C8C33}"/>
              </a:ext>
            </a:extLst>
          </p:cNvPr>
          <p:cNvSpPr/>
          <p:nvPr/>
        </p:nvSpPr>
        <p:spPr>
          <a:xfrm>
            <a:off x="3772948" y="4701764"/>
            <a:ext cx="721540" cy="71775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23BCB4-33C8-384A-A26F-BD2D877E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7" t="36899" r="20833" b="43333"/>
          <a:stretch/>
        </p:blipFill>
        <p:spPr>
          <a:xfrm>
            <a:off x="3841658" y="4766434"/>
            <a:ext cx="601499" cy="5780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94E5ED-91CB-284E-9EFF-C58F89884863}"/>
              </a:ext>
            </a:extLst>
          </p:cNvPr>
          <p:cNvGrpSpPr/>
          <p:nvPr/>
        </p:nvGrpSpPr>
        <p:grpSpPr>
          <a:xfrm>
            <a:off x="3772948" y="3791773"/>
            <a:ext cx="5009924" cy="753384"/>
            <a:chOff x="3162783" y="3349679"/>
            <a:chExt cx="5304244" cy="585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6238FC-97F1-0E4D-8C3B-DCAD48D93A7E}"/>
                </a:ext>
              </a:extLst>
            </p:cNvPr>
            <p:cNvSpPr/>
            <p:nvPr/>
          </p:nvSpPr>
          <p:spPr>
            <a:xfrm>
              <a:off x="3932497" y="3349680"/>
              <a:ext cx="4534530" cy="58576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Clinical Domain </a:t>
              </a:r>
              <a:r>
                <a:rPr lang="en-US" sz="1400" dirty="0">
                  <a:solidFill>
                    <a:schemeClr val="tx1"/>
                  </a:solidFill>
                </a:rPr>
                <a:t>– Precision oncology surveillance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Expanded SEER database information capture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Modeling patient health trajectories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32370D-7FC4-1D49-B525-FA9535B24AA8}"/>
                </a:ext>
              </a:extLst>
            </p:cNvPr>
            <p:cNvSpPr/>
            <p:nvPr/>
          </p:nvSpPr>
          <p:spPr>
            <a:xfrm>
              <a:off x="3162783" y="3349679"/>
              <a:ext cx="763929" cy="58576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3A63BE-E22E-124A-B5A8-D238798DD9B4}"/>
                </a:ext>
              </a:extLst>
            </p:cNvPr>
            <p:cNvGrpSpPr/>
            <p:nvPr/>
          </p:nvGrpSpPr>
          <p:grpSpPr>
            <a:xfrm>
              <a:off x="3208420" y="3435498"/>
              <a:ext cx="675888" cy="407227"/>
              <a:chOff x="4267200" y="4267200"/>
              <a:chExt cx="1401120" cy="86885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A9C2F4C-2A43-8B49-8F52-8CD4991EC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7200" y="4267200"/>
                <a:ext cx="1401120" cy="868859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BCF533-0AAC-1F46-9B49-7793AAC40AF8}"/>
                  </a:ext>
                </a:extLst>
              </p:cNvPr>
              <p:cNvGrpSpPr/>
              <p:nvPr/>
            </p:nvGrpSpPr>
            <p:grpSpPr>
              <a:xfrm>
                <a:off x="4343400" y="43434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4A7EEEA-D614-C545-96CE-7300A2B08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F82C92A-9A18-2F43-A992-3485249CB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1FF684B-FD1A-3441-AE7C-F46502699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8747788-0BEB-174D-BF6E-080C99FB0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58EB2F2-BECD-394B-B577-5A1C4EBD6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9F18FC4-4217-5E4F-B91C-4E4EECB7E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2DDA50-B15A-5747-8E61-C8567A54F0DA}"/>
                  </a:ext>
                </a:extLst>
              </p:cNvPr>
              <p:cNvGrpSpPr/>
              <p:nvPr/>
            </p:nvGrpSpPr>
            <p:grpSpPr>
              <a:xfrm>
                <a:off x="4800600" y="44958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52CA16C3-5370-A54C-9AB5-E354C172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C400074-2A5E-734D-A4EF-1FC4D85AF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95E870C-D56E-AA4C-B77F-F7B2925AD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53E14D9-C481-7946-9612-934E9E5DC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3ABEF110-243E-BE45-B8E1-D5C60D9E0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2B28F84-7C7D-5A45-BF0B-BA75FBED2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F260EE6-B43C-BE47-8023-EF2C502BAA7D}"/>
                  </a:ext>
                </a:extLst>
              </p:cNvPr>
              <p:cNvGrpSpPr/>
              <p:nvPr/>
            </p:nvGrpSpPr>
            <p:grpSpPr>
              <a:xfrm>
                <a:off x="5334000" y="44196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FB856B6-AD87-4540-A97E-F27D00275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975FC00-6380-C84F-AC24-12FD9AA75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62037B6-A54B-A348-8AF0-2CEDA859E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99DF141-9B18-DA46-8BF6-35D172FDA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8F652B5-4D14-974A-8556-5679303A0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E503717-81EE-9945-AF44-DDF299409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64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strategies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1653" y="2040959"/>
            <a:ext cx="8603871" cy="46715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1579" y="3809849"/>
            <a:ext cx="2732147" cy="27666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299" y="3809849"/>
            <a:ext cx="4778012" cy="27666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71346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8885" y="582919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6059" y="578881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0865" y="2367150"/>
            <a:ext cx="6950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black"/>
                </a:solidFill>
              </a:rPr>
              <a:t>Hyperparameter Search: up to ~10,000x</a:t>
            </a:r>
          </a:p>
          <a:p>
            <a:pPr algn="ctr" defTabSz="457200"/>
            <a:r>
              <a:rPr lang="en-US" sz="2000" b="1" dirty="0">
                <a:solidFill>
                  <a:prstClr val="black"/>
                </a:solidFill>
              </a:rPr>
              <a:t>Depends on search strategy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2869" y="4051260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Data Parallel: 10x-1000x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9824" y="4068077"/>
            <a:ext cx="2541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Data Parallel  </a:t>
            </a:r>
          </a:p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10x-1000x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9202" y="573361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52873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8139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74449" y="5472853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2867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2" y="1278191"/>
            <a:ext cx="8372901" cy="499715"/>
          </a:xfrm>
        </p:spPr>
        <p:txBody>
          <a:bodyPr/>
          <a:lstStyle/>
          <a:p>
            <a:r>
              <a:rPr lang="en-US" dirty="0"/>
              <a:t>10,000 x 10-1000 x 10-100 = 1M – 1000M  processing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on supercomputers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Steep learning curve with myriad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11612" y="1561332"/>
            <a:ext cx="8165592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Workflow manager (Swift/T, EMEWS) ;         Scheduler ;   scripting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learning (Keras, TensorFlow, Horovod)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Optimization algorithms (R, Python)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MPI implementation (MVAPICH, Open MPI)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13" y="3530855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93" y="3530855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66" y="4706312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270" y="4706312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704" y="594073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076" y="584987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82" y="2069460"/>
            <a:ext cx="1268590" cy="681867"/>
          </a:xfrm>
          <a:prstGeom prst="rect">
            <a:avLst/>
          </a:prstGeom>
        </p:spPr>
      </p:pic>
      <p:pic>
        <p:nvPicPr>
          <p:cNvPr id="1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94" y="2069460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Image result for slur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Image result for slurm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97" y="1903820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9" descr="https://d33wubrfki0l68.cloudfront.net/306f655dcc33cc3d958cab80d78d3f2da427974c/a2bd8/img/logo/svg/full_colored_dark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38" y="2074504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3" descr="Image result for horovod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39" y="3462299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16" descr="Image result for mpi forum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8" descr="Image result for mpi forum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5" y="592420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21" descr="Image result for scipy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19" y="4745931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13" y="4651081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970516" y="586369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etc. …</a:t>
            </a:r>
          </a:p>
        </p:txBody>
      </p:sp>
    </p:spTree>
    <p:extLst>
      <p:ext uri="{BB962C8B-B14F-4D97-AF65-F5344CB8AC3E}">
        <p14:creationId xmlns:p14="http://schemas.microsoft.com/office/powerpoint/2010/main" val="854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support for ML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Concurrency:</a:t>
            </a:r>
          </a:p>
          <a:p>
            <a:pPr lvl="1"/>
            <a:r>
              <a:rPr lang="en-US" sz="2200" dirty="0"/>
              <a:t>Scalable task distributor</a:t>
            </a:r>
          </a:p>
          <a:p>
            <a:pPr lvl="1"/>
            <a:r>
              <a:rPr lang="en-US" sz="2200" dirty="0"/>
              <a:t>Intranode concurrency, accelerators left up to the framework</a:t>
            </a:r>
          </a:p>
          <a:p>
            <a:pPr lvl="1"/>
            <a:r>
              <a:rPr lang="en-US" sz="2200" dirty="0"/>
              <a:t>Multinode ML tasks are parallel tasks</a:t>
            </a:r>
          </a:p>
          <a:p>
            <a:r>
              <a:rPr lang="en-US" sz="2200" dirty="0"/>
              <a:t>Data management:</a:t>
            </a:r>
          </a:p>
          <a:p>
            <a:pPr lvl="1"/>
            <a:r>
              <a:rPr lang="en-US" sz="2200" dirty="0"/>
              <a:t>Could reuse input staging methods</a:t>
            </a:r>
          </a:p>
          <a:p>
            <a:pPr lvl="1"/>
            <a:r>
              <a:rPr lang="en-US" sz="2200" dirty="0"/>
              <a:t>Intermediate caches via DataSpaces/Mochi</a:t>
            </a:r>
          </a:p>
          <a:p>
            <a:r>
              <a:rPr lang="en-US" sz="2200" dirty="0"/>
              <a:t>Software integration:</a:t>
            </a:r>
          </a:p>
          <a:p>
            <a:pPr lvl="1"/>
            <a:r>
              <a:rPr lang="en-US" sz="2200" dirty="0"/>
              <a:t>Usually launch frameworks in separate process</a:t>
            </a:r>
          </a:p>
          <a:p>
            <a:pPr lvl="1"/>
            <a:r>
              <a:rPr lang="en-US" sz="2200" dirty="0"/>
              <a:t>Launching within process is a configuration challenge</a:t>
            </a:r>
          </a:p>
          <a:p>
            <a:pPr lvl="1"/>
            <a:r>
              <a:rPr lang="en-US" sz="2200" dirty="0"/>
              <a:t>Search methods launched within process</a:t>
            </a:r>
          </a:p>
          <a:p>
            <a:endParaRPr lang="en-US" sz="2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Building on open source deep learning frameworks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Optimization for CORAL and exascale platforms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Support all three pilot project needs for deep learning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Collaborate with DOE computing centers, HPC vendors and ECP co-design and software technology projects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Mission statement: Enable the most challenging deep learning problems in cancer research to run on the most capable supercomputers in the DOE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Provide a path forward for machine learning applications at the largest scale…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SUPERVISOR </a:t>
            </a:r>
            <a:r>
              <a:rPr lang="en-US" dirty="0" err="1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28130</TotalTime>
  <Words>2215</Words>
  <Application>Microsoft Office PowerPoint</Application>
  <PresentationFormat>On-screen Show (4:3)</PresentationFormat>
  <Paragraphs>388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Aharoni</vt:lpstr>
      <vt:lpstr>Arial</vt:lpstr>
      <vt:lpstr>Calibri</vt:lpstr>
      <vt:lpstr>Consolas</vt:lpstr>
      <vt:lpstr>DejaVu Sans Mono</vt:lpstr>
      <vt:lpstr>Inconsolata-dz</vt:lpstr>
      <vt:lpstr>Verdana</vt:lpstr>
      <vt:lpstr>Wingdings</vt:lpstr>
      <vt:lpstr>presentation_4x3</vt:lpstr>
      <vt:lpstr>Programmable Infrastructure for Diverse, Scalable Learning at Exascale</vt:lpstr>
      <vt:lpstr>CANDLE</vt:lpstr>
      <vt:lpstr>PowerPoint Presentation</vt:lpstr>
      <vt:lpstr>CANDLE: Application goals</vt:lpstr>
      <vt:lpstr>Parallelism strategies</vt:lpstr>
      <vt:lpstr>Deep learning on supercomputers</vt:lpstr>
      <vt:lpstr>WORKFLOW support for ML frameworks</vt:lpstr>
      <vt:lpstr>CANDLE/Supervisor Goals</vt:lpstr>
      <vt:lpstr>PowerPoint Presentation</vt:lpstr>
      <vt:lpstr>CANDLE/Supervisor overview</vt:lpstr>
      <vt:lpstr>CANDLE/Supervisor Implementation</vt:lpstr>
      <vt:lpstr>PowerPoint Presentation</vt:lpstr>
      <vt:lpstr>Example: robustness under noise</vt:lpstr>
      <vt:lpstr>WHAT IS HYPERPARAMETER OPTIMIZATION? </vt:lpstr>
      <vt:lpstr>Example: Hyperparameter optimization</vt:lpstr>
      <vt:lpstr>EMEWS workflow structure</vt:lpstr>
      <vt:lpstr>EMEWS: Extreme-scale model exploration workflows in Swift/T</vt:lpstr>
      <vt:lpstr>Example: INCREMENTAL learning</vt:lpstr>
      <vt:lpstr>PowerPoint Presentation</vt:lpstr>
      <vt:lpstr>Swift/T: Enabling high-performance Scripted workflows</vt:lpstr>
      <vt:lpstr>Asynchronous Dynamic Load Balancer</vt:lpstr>
      <vt:lpstr>MPI: The Message Passing Interface</vt:lpstr>
      <vt:lpstr>Parallel tasks in CANDLE workflows</vt:lpstr>
      <vt:lpstr>ECP Interaction: CODAR, CANDLE</vt:lpstr>
      <vt:lpstr>CANDLE Checkpointing library</vt:lpstr>
      <vt:lpstr>PowerPoint Presentation</vt:lpstr>
      <vt:lpstr>Next steps in exascale learning</vt:lpstr>
      <vt:lpstr>PowerPoint Presentation</vt:lpstr>
      <vt:lpstr>QUESTIONS?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Wozniak, Justin M.</cp:lastModifiedBy>
  <cp:revision>439</cp:revision>
  <cp:lastPrinted>2015-09-08T15:35:42Z</cp:lastPrinted>
  <dcterms:created xsi:type="dcterms:W3CDTF">2015-11-17T23:08:18Z</dcterms:created>
  <dcterms:modified xsi:type="dcterms:W3CDTF">2021-07-07T03:48:47Z</dcterms:modified>
</cp:coreProperties>
</file>